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474" r:id="rId3"/>
    <p:sldId id="324" r:id="rId4"/>
    <p:sldId id="338" r:id="rId5"/>
    <p:sldId id="266" r:id="rId6"/>
    <p:sldId id="371" r:id="rId7"/>
    <p:sldId id="403" r:id="rId8"/>
    <p:sldId id="259" r:id="rId9"/>
    <p:sldId id="365" r:id="rId10"/>
    <p:sldId id="366" r:id="rId11"/>
    <p:sldId id="409" r:id="rId12"/>
    <p:sldId id="410" r:id="rId13"/>
    <p:sldId id="411" r:id="rId14"/>
    <p:sldId id="412" r:id="rId15"/>
    <p:sldId id="326" r:id="rId16"/>
    <p:sldId id="260" r:id="rId17"/>
    <p:sldId id="327" r:id="rId18"/>
    <p:sldId id="367" r:id="rId19"/>
    <p:sldId id="368" r:id="rId20"/>
    <p:sldId id="369" r:id="rId21"/>
    <p:sldId id="370" r:id="rId22"/>
    <p:sldId id="405" r:id="rId23"/>
    <p:sldId id="407" r:id="rId24"/>
    <p:sldId id="458" r:id="rId25"/>
    <p:sldId id="459" r:id="rId26"/>
    <p:sldId id="464" r:id="rId27"/>
    <p:sldId id="460" r:id="rId28"/>
    <p:sldId id="462" r:id="rId29"/>
    <p:sldId id="463" r:id="rId30"/>
    <p:sldId id="466" r:id="rId31"/>
    <p:sldId id="467" r:id="rId32"/>
    <p:sldId id="468" r:id="rId33"/>
    <p:sldId id="457" r:id="rId34"/>
    <p:sldId id="469" r:id="rId35"/>
    <p:sldId id="384" r:id="rId36"/>
    <p:sldId id="465" r:id="rId37"/>
    <p:sldId id="406" r:id="rId38"/>
    <p:sldId id="444" r:id="rId39"/>
    <p:sldId id="408" r:id="rId40"/>
    <p:sldId id="404" r:id="rId41"/>
    <p:sldId id="261" r:id="rId42"/>
    <p:sldId id="386" r:id="rId43"/>
    <p:sldId id="263" r:id="rId44"/>
    <p:sldId id="477" r:id="rId45"/>
    <p:sldId id="262" r:id="rId46"/>
    <p:sldId id="472" r:id="rId47"/>
    <p:sldId id="392" r:id="rId48"/>
    <p:sldId id="473" r:id="rId49"/>
    <p:sldId id="388" r:id="rId50"/>
    <p:sldId id="475" r:id="rId51"/>
    <p:sldId id="393" r:id="rId52"/>
    <p:sldId id="471" r:id="rId53"/>
    <p:sldId id="31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8"/>
    <p:restoredTop sz="93209"/>
  </p:normalViewPr>
  <p:slideViewPr>
    <p:cSldViewPr snapToGrid="0" snapToObjects="1">
      <p:cViewPr>
        <p:scale>
          <a:sx n="53" d="100"/>
          <a:sy n="53" d="100"/>
        </p:scale>
        <p:origin x="2480" y="1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tiff"/><Relationship Id="rId5" Type="http://schemas.openxmlformats.org/officeDocument/2006/relationships/image" Target="../media/image6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emf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://deeplearning.net/software/theano/tutorial/" TargetMode="External"/><Relationship Id="rId5" Type="http://schemas.openxmlformats.org/officeDocument/2006/relationships/hyperlink" Target="https://www.manning.com/books/deep-learning-with-python?a_aid=keras&amp;a_bid=76564df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orch.org/tutorials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book.manning.com/#!/book/deep-learning-with-pyth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34643"/>
            <a:ext cx="9035228" cy="2247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 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508604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65" y="623071"/>
            <a:ext cx="10068910" cy="1280890"/>
          </a:xfrm>
        </p:spPr>
        <p:txBody>
          <a:bodyPr/>
          <a:lstStyle/>
          <a:p>
            <a:r>
              <a:rPr lang="en-US" smtClean="0"/>
              <a:t>Finite Stop of Perceptron for Separable Data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growth of |</a:t>
            </a: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|)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projection on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combined bounds)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1277" y="4920671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77" y="2901597"/>
            <a:ext cx="2095062" cy="157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6" y="4356357"/>
            <a:ext cx="3175865" cy="2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3" y="4575237"/>
            <a:ext cx="552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(connectivity) computation still exists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0" y="1331982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929" y="3794931"/>
            <a:ext cx="83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losses include cross-entropy, logistic loss, </a:t>
            </a:r>
            <a:r>
              <a:rPr lang="en-US" smtClean="0"/>
              <a:t>exponential loss, etc.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7413"/>
            <a:ext cx="9599075" cy="4890977"/>
          </a:xfrm>
        </p:spPr>
        <p:txBody>
          <a:bodyPr>
            <a:normAutofit/>
          </a:bodyPr>
          <a:lstStyle/>
          <a:p>
            <a:r>
              <a:rPr lang="en-US" dirty="0" smtClean="0"/>
              <a:t>We had covered so far</a:t>
            </a:r>
          </a:p>
          <a:p>
            <a:pPr lvl="1"/>
            <a:r>
              <a:rPr lang="en-US" dirty="0" smtClean="0"/>
              <a:t>Linear models (linear and logistic regression) </a:t>
            </a:r>
            <a:r>
              <a:rPr lang="mr-IN" dirty="0" smtClean="0"/>
              <a:t>–</a:t>
            </a:r>
            <a:r>
              <a:rPr lang="en-US" dirty="0" smtClean="0"/>
              <a:t> always a good start, simple yet powerful</a:t>
            </a:r>
          </a:p>
          <a:p>
            <a:pPr lvl="1"/>
            <a:r>
              <a:rPr lang="en-US" dirty="0"/>
              <a:t>Model Assessment and </a:t>
            </a:r>
            <a:r>
              <a:rPr lang="en-US" dirty="0" smtClean="0"/>
              <a:t>Selection </a:t>
            </a:r>
            <a:r>
              <a:rPr lang="mr-IN" dirty="0" smtClean="0"/>
              <a:t>–</a:t>
            </a:r>
            <a:r>
              <a:rPr lang="en-US" dirty="0" smtClean="0"/>
              <a:t> basics for all methods</a:t>
            </a:r>
          </a:p>
          <a:p>
            <a:pPr lvl="1"/>
            <a:r>
              <a:rPr lang="en-US" dirty="0" smtClean="0"/>
              <a:t>Trees, Random Forests, and Boosting </a:t>
            </a:r>
            <a:r>
              <a:rPr lang="mr-IN" dirty="0" smtClean="0"/>
              <a:t>–</a:t>
            </a:r>
            <a:r>
              <a:rPr lang="en-US" dirty="0" smtClean="0"/>
              <a:t> good for high dim </a:t>
            </a:r>
            <a:r>
              <a:rPr lang="en-US" smtClean="0"/>
              <a:t>mixed-type heterogeneous features </a:t>
            </a:r>
            <a:endParaRPr lang="en-US" dirty="0" smtClean="0"/>
          </a:p>
          <a:p>
            <a:pPr lvl="1"/>
            <a:r>
              <a:rPr lang="en-US" dirty="0" smtClean="0"/>
              <a:t>Support Vector Machines </a:t>
            </a:r>
            <a:r>
              <a:rPr lang="mr-IN" dirty="0" smtClean="0"/>
              <a:t>–</a:t>
            </a:r>
            <a:r>
              <a:rPr lang="en-US" dirty="0" smtClean="0"/>
              <a:t> good for small amount of data but high dim geometric features</a:t>
            </a:r>
          </a:p>
          <a:p>
            <a:r>
              <a:rPr lang="en-US" dirty="0" smtClean="0"/>
              <a:t>Next, neural networks for unstructured data (image, language etc.):</a:t>
            </a:r>
          </a:p>
          <a:p>
            <a:pPr lvl="1"/>
            <a:r>
              <a:rPr lang="en-US" b="1" dirty="0" smtClean="0"/>
              <a:t>Convolutional Neural Networks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image data</a:t>
            </a:r>
          </a:p>
          <a:p>
            <a:pPr lvl="1"/>
            <a:r>
              <a:rPr lang="en-US" dirty="0"/>
              <a:t>Generative models and GANs </a:t>
            </a:r>
            <a:r>
              <a:rPr lang="mr-IN" dirty="0"/>
              <a:t>–</a:t>
            </a:r>
            <a:r>
              <a:rPr lang="en-US" dirty="0"/>
              <a:t> new unsupervised learning for image,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Recurrent Neural Networks, LSTM </a:t>
            </a:r>
            <a:r>
              <a:rPr lang="mr-IN" dirty="0" smtClean="0"/>
              <a:t>–</a:t>
            </a:r>
            <a:r>
              <a:rPr lang="en-US" dirty="0" smtClean="0"/>
              <a:t> sequence data</a:t>
            </a:r>
          </a:p>
          <a:p>
            <a:pPr lvl="1"/>
            <a:r>
              <a:rPr lang="en-US" dirty="0" smtClean="0"/>
              <a:t>Transformer, BERT </a:t>
            </a:r>
            <a:r>
              <a:rPr lang="mr-IN" dirty="0" smtClean="0"/>
              <a:t>–</a:t>
            </a:r>
            <a:r>
              <a:rPr lang="en-US" dirty="0" smtClean="0"/>
              <a:t> machine translation etc.</a:t>
            </a:r>
          </a:p>
          <a:p>
            <a:pPr lvl="1"/>
            <a:r>
              <a:rPr lang="en-US" dirty="0" smtClean="0"/>
              <a:t>Reinforcement Learning </a:t>
            </a:r>
            <a:r>
              <a:rPr lang="mr-IN" dirty="0" smtClean="0"/>
              <a:t>–</a:t>
            </a:r>
            <a:r>
              <a:rPr lang="en-US" dirty="0" smtClean="0"/>
              <a:t> Markov decision process, playing games,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1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7175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1585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7672"/>
            <a:ext cx="8911687" cy="1280890"/>
          </a:xfrm>
        </p:spPr>
        <p:txBody>
          <a:bodyPr/>
          <a:lstStyle/>
          <a:p>
            <a:r>
              <a:rPr lang="en-US" dirty="0"/>
              <a:t>Support Vector Machine </a:t>
            </a:r>
            <a:r>
              <a:rPr lang="en-US" dirty="0" smtClean="0"/>
              <a:t>(Max-Margin Classifier)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419225"/>
            <a:ext cx="4389967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780192"/>
            <a:ext cx="4382191" cy="328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5" y="4379111"/>
            <a:ext cx="1888677" cy="247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4368" y="5882168"/>
            <a:ext cx="272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Vladmir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Vapnik</a:t>
            </a:r>
            <a:r>
              <a:rPr lang="en-US" dirty="0">
                <a:solidFill>
                  <a:srgbClr val="0070C0"/>
                </a:solidFill>
              </a:rPr>
              <a:t>, 1994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829" y="6367943"/>
            <a:ext cx="9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Convex optimization + Reproducing Kernel Hilbert Spaces (Grace </a:t>
            </a:r>
            <a:r>
              <a:rPr lang="en-US" dirty="0" err="1" smtClean="0">
                <a:solidFill>
                  <a:srgbClr val="0070C0"/>
                </a:solidFill>
              </a:rPr>
              <a:t>Wahba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etc.)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 Challenge Test Error: SVM vs. CNN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031" y="1574259"/>
            <a:ext cx="6965004" cy="51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dirty="0" err="1" smtClean="0">
                <a:solidFill>
                  <a:srgbClr val="0070C0"/>
                </a:solidFill>
              </a:rPr>
              <a:t>LeNets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515" y="5949143"/>
            <a:ext cx="335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dark era for NN: 2000s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2933" y="5520267"/>
            <a:ext cx="9320211" cy="722090"/>
          </a:xfrm>
        </p:spPr>
        <p:txBody>
          <a:bodyPr>
            <a:normAutofit/>
          </a:bodyPr>
          <a:lstStyle/>
          <a:p>
            <a:r>
              <a:rPr lang="en-US" b="1" dirty="0"/>
              <a:t>Y. </a:t>
            </a:r>
            <a:r>
              <a:rPr lang="en-US" b="1" dirty="0" err="1"/>
              <a:t>LeCun</a:t>
            </a:r>
            <a:r>
              <a:rPr lang="en-US" b="1" dirty="0"/>
              <a:t>, L. </a:t>
            </a:r>
            <a:r>
              <a:rPr lang="en-US" b="1" dirty="0" err="1"/>
              <a:t>Bottou</a:t>
            </a:r>
            <a:r>
              <a:rPr lang="en-US" b="1" dirty="0"/>
              <a:t>, Y. </a:t>
            </a:r>
            <a:r>
              <a:rPr lang="en-US" b="1" dirty="0" err="1"/>
              <a:t>Bengio</a:t>
            </a:r>
            <a:r>
              <a:rPr lang="en-US" b="1" dirty="0"/>
              <a:t>, and P. </a:t>
            </a:r>
            <a:r>
              <a:rPr lang="en-US" b="1" dirty="0" err="1"/>
              <a:t>Haffner</a:t>
            </a:r>
            <a:r>
              <a:rPr lang="en-US" dirty="0"/>
              <a:t>. Gradient-based learning applied to document recognition. 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dirty="0" err="1"/>
              <a:t>november</a:t>
            </a:r>
            <a:r>
              <a:rPr lang="en-US" dirty="0"/>
              <a:t> 1998. 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7" y="1905000"/>
            <a:ext cx="9037554" cy="3056467"/>
          </a:xfrm>
        </p:spPr>
      </p:pic>
    </p:spTree>
    <p:extLst>
      <p:ext uri="{BB962C8B-B14F-4D97-AF65-F5344CB8AC3E}">
        <p14:creationId xmlns:p14="http://schemas.microsoft.com/office/powerpoint/2010/main" val="20020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454275"/>
            <a:ext cx="8534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168525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first (blue)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3" y="2219325"/>
            <a:ext cx="8064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second (green)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3" y="2276475"/>
            <a:ext cx="7848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78302" cy="44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survey: Top ML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7" y="2616668"/>
            <a:ext cx="3713743" cy="38730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0" y="2610212"/>
            <a:ext cx="3708118" cy="3876221"/>
          </a:xfrm>
        </p:spPr>
      </p:pic>
      <p:sp>
        <p:nvSpPr>
          <p:cNvPr id="12" name="TextBox 11"/>
          <p:cNvSpPr txBox="1"/>
          <p:nvPr/>
        </p:nvSpPr>
        <p:spPr>
          <a:xfrm>
            <a:off x="2939373" y="1383240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  <p:sp>
        <p:nvSpPr>
          <p:cNvPr id="4" name="Frame 3"/>
          <p:cNvSpPr/>
          <p:nvPr/>
        </p:nvSpPr>
        <p:spPr>
          <a:xfrm>
            <a:off x="3386308" y="3715095"/>
            <a:ext cx="3406302" cy="2255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900491" y="3743522"/>
            <a:ext cx="3344452" cy="19710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68" y="1785408"/>
            <a:ext cx="3646850" cy="14319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68" y="3217332"/>
            <a:ext cx="3646850" cy="1454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68" y="4671631"/>
            <a:ext cx="3697205" cy="15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85" y="1785407"/>
            <a:ext cx="4265082" cy="176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40" y="3546932"/>
            <a:ext cx="3926860" cy="17459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811867" y="2929467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6" idx="3"/>
          </p:cNvCxnSpPr>
          <p:nvPr/>
        </p:nvCxnSpPr>
        <p:spPr>
          <a:xfrm flipV="1">
            <a:off x="6427973" y="2336800"/>
            <a:ext cx="516812" cy="30983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11567770" y="2666169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480" y="1525058"/>
            <a:ext cx="3718453" cy="172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12184"/>
            <a:ext cx="3594100" cy="170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880616"/>
            <a:ext cx="3606800" cy="1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70" y="2713447"/>
            <a:ext cx="5299897" cy="220315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761067" y="2753369"/>
            <a:ext cx="270933" cy="1649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73502" y="3451039"/>
            <a:ext cx="649268" cy="70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Padding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28258"/>
            <a:ext cx="9028093" cy="3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7" y="1905000"/>
            <a:ext cx="86106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533" y="5469467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= 1</a:t>
            </a:r>
          </a:p>
          <a:p>
            <a:r>
              <a:rPr lang="en-US" dirty="0" smtClean="0"/>
              <a:t>Padding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392" y="641043"/>
            <a:ext cx="9599075" cy="10692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Formula: </a:t>
            </a:r>
            <a:r>
              <a:rPr lang="en-US" dirty="0" err="1" smtClean="0"/>
              <a:t>NewImageSize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floor((</a:t>
            </a:r>
            <a:r>
              <a:rPr lang="en-US" dirty="0" err="1" smtClean="0"/>
              <a:t>ImageSize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Filter + 2*Padding)/Stride + 1)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25" y="1938866"/>
            <a:ext cx="9526184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708916"/>
            <a:ext cx="7991639" cy="4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686355"/>
            <a:ext cx="9470800" cy="45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5" y="1926534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20181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/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dirty="0" err="1" smtClean="0"/>
              <a:t>AdaBoost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0" y="4943264"/>
            <a:ext cx="2018711" cy="140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50" y="4876069"/>
            <a:ext cx="15494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56" y="4876069"/>
            <a:ext cx="1892779" cy="1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335" y="2616668"/>
            <a:ext cx="4098770" cy="38639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7430" y="2819399"/>
            <a:ext cx="4513165" cy="3248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867" y="6168216"/>
            <a:ext cx="225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253729" y="5650992"/>
            <a:ext cx="82295" cy="51722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 of data is used at work?</a:t>
            </a:r>
            <a:br>
              <a:rPr lang="en-US" dirty="0" smtClean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/surveys/2017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38228"/>
            <a:ext cx="4343400" cy="25753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9" y="2938228"/>
            <a:ext cx="4338637" cy="2574770"/>
          </a:xfrm>
        </p:spPr>
      </p:pic>
    </p:spTree>
    <p:extLst>
      <p:ext uri="{BB962C8B-B14F-4D97-AF65-F5344CB8AC3E}">
        <p14:creationId xmlns:p14="http://schemas.microsoft.com/office/powerpoint/2010/main" val="638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578" y="1905000"/>
            <a:ext cx="7608279" cy="4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326159"/>
            <a:ext cx="8911687" cy="1280890"/>
          </a:xfrm>
        </p:spPr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90" y="1607049"/>
            <a:ext cx="7248751" cy="45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Dropout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370" y="1404006"/>
            <a:ext cx="7800829" cy="51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9" y="397075"/>
            <a:ext cx="8911687" cy="1280890"/>
          </a:xfrm>
        </p:spPr>
        <p:txBody>
          <a:bodyPr/>
          <a:lstStyle/>
          <a:p>
            <a:r>
              <a:rPr lang="en-US" dirty="0" smtClean="0"/>
              <a:t>VGG (2014) </a:t>
            </a:r>
            <a:r>
              <a:rPr lang="en-US" smtClean="0"/>
              <a:t>[Simonyan-Zisserman’14]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110" y="1471136"/>
            <a:ext cx="6314538" cy="5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zh-CN" altLang="en-US" dirty="0" smtClean="0"/>
              <a:t> </a:t>
            </a:r>
            <a:r>
              <a:rPr lang="hu-HU" i="1" dirty="0"/>
              <a:t>[</a:t>
            </a:r>
            <a:r>
              <a:rPr lang="hu-HU" i="1" dirty="0" err="1"/>
              <a:t>Szegedy</a:t>
            </a:r>
            <a:r>
              <a:rPr lang="hu-HU" i="1" dirty="0"/>
              <a:t> et </a:t>
            </a:r>
            <a:r>
              <a:rPr lang="hu-HU" i="1" dirty="0" err="1"/>
              <a:t>al</a:t>
            </a:r>
            <a:r>
              <a:rPr lang="hu-HU" i="1" dirty="0"/>
              <a:t>., 2014] </a:t>
            </a:r>
            <a:r>
              <a:rPr lang="hu-HU" dirty="0"/>
              <a:t/>
            </a:r>
            <a:br>
              <a:rPr lang="hu-H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22 layers </a:t>
            </a:r>
            <a:endParaRPr lang="en-US" dirty="0"/>
          </a:p>
          <a:p>
            <a:r>
              <a:rPr lang="en-US" dirty="0" smtClean="0"/>
              <a:t>Efficient </a:t>
            </a:r>
            <a:r>
              <a:rPr lang="en-US" dirty="0"/>
              <a:t>“Inception” module </a:t>
            </a:r>
            <a:endParaRPr lang="en-US" dirty="0"/>
          </a:p>
          <a:p>
            <a:r>
              <a:rPr lang="en-US" dirty="0" smtClean="0"/>
              <a:t>No </a:t>
            </a:r>
            <a:r>
              <a:rPr lang="en-US" dirty="0"/>
              <a:t>FC layers </a:t>
            </a: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5 million parameters! </a:t>
            </a:r>
            <a:endParaRPr lang="en-US" dirty="0"/>
          </a:p>
          <a:p>
            <a:r>
              <a:rPr lang="en-US" dirty="0"/>
              <a:t>12x less than </a:t>
            </a:r>
            <a:r>
              <a:rPr lang="en-US" dirty="0" err="1"/>
              <a:t>AlexNet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smtClean="0"/>
              <a:t>ILSVRC’14 </a:t>
            </a:r>
            <a:r>
              <a:rPr lang="en-US" dirty="0"/>
              <a:t>classification winner </a:t>
            </a:r>
            <a:r>
              <a:rPr lang="en-US" dirty="0" smtClean="0"/>
              <a:t>(</a:t>
            </a:r>
            <a:r>
              <a:rPr lang="en-US" dirty="0"/>
              <a:t>6.7% top 5 error)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5168" y="2698998"/>
            <a:ext cx="30226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1236407"/>
            <a:ext cx="2374232" cy="48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 [HGRS-15]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18" y="1510338"/>
            <a:ext cx="6164494" cy="49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20" y="2133600"/>
            <a:ext cx="84915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99" y="1580383"/>
            <a:ext cx="8303884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</a:t>
            </a:r>
            <a:r>
              <a:rPr lang="en-US" dirty="0" smtClean="0"/>
              <a:t> at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11" y="1637414"/>
            <a:ext cx="10184535" cy="42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22" y="378373"/>
            <a:ext cx="9606457" cy="1660634"/>
          </a:xfrm>
        </p:spPr>
        <p:txBody>
          <a:bodyPr/>
          <a:lstStyle/>
          <a:p>
            <a:r>
              <a:rPr lang="en-US" dirty="0" smtClean="0"/>
              <a:t>Complexity vs. Accuracy of Different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6" y="1735973"/>
            <a:ext cx="7283668" cy="46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Inception-v4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307" y="1743740"/>
            <a:ext cx="4712769" cy="4167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Inception</a:t>
            </a:r>
            <a:r>
              <a:rPr lang="en-US" dirty="0"/>
              <a:t>” </a:t>
            </a:r>
            <a:r>
              <a:rPr lang="en-US" dirty="0" smtClean="0"/>
              <a:t>module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hu-HU" i="1" dirty="0" err="1" smtClean="0"/>
              <a:t>Szegedy</a:t>
            </a:r>
            <a:r>
              <a:rPr lang="hu-HU" i="1" dirty="0" smtClean="0"/>
              <a:t> </a:t>
            </a:r>
            <a:r>
              <a:rPr lang="hu-HU" i="1" dirty="0"/>
              <a:t>et </a:t>
            </a:r>
            <a:r>
              <a:rPr lang="hu-HU" i="1" dirty="0" err="1"/>
              <a:t>al</a:t>
            </a:r>
            <a:r>
              <a:rPr lang="hu-HU" i="1" dirty="0"/>
              <a:t>., </a:t>
            </a:r>
            <a:r>
              <a:rPr lang="hu-HU" i="1" dirty="0" smtClean="0"/>
              <a:t>2014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="1" i="1" dirty="0" smtClean="0"/>
              <a:t> </a:t>
            </a:r>
            <a:r>
              <a:rPr lang="en-US" altLang="zh-CN" b="1" i="1" dirty="0" err="1" smtClean="0"/>
              <a:t>GoogLeNet</a:t>
            </a:r>
            <a:endParaRPr lang="hu-HU" b="1" i="1" dirty="0"/>
          </a:p>
          <a:p>
            <a:pPr lvl="1"/>
            <a:r>
              <a:rPr lang="en-US" dirty="0" smtClean="0"/>
              <a:t>ILSVRC’14 </a:t>
            </a:r>
            <a:r>
              <a:rPr lang="en-US" dirty="0"/>
              <a:t>classification </a:t>
            </a:r>
            <a:r>
              <a:rPr lang="en-US" dirty="0" smtClean="0"/>
              <a:t>winner</a:t>
            </a:r>
            <a:r>
              <a:rPr lang="zh-CN" altLang="en-US" dirty="0" smtClean="0"/>
              <a:t> </a:t>
            </a:r>
            <a:r>
              <a:rPr lang="en-US" dirty="0" smtClean="0"/>
              <a:t>(6.7</a:t>
            </a:r>
            <a:r>
              <a:rPr lang="en-US" dirty="0"/>
              <a:t>% top 5 error) </a:t>
            </a:r>
          </a:p>
          <a:p>
            <a:r>
              <a:rPr lang="en-US" dirty="0"/>
              <a:t>Apply parallel filter operations on the input from previous layer: </a:t>
            </a:r>
            <a:endParaRPr lang="en-US" dirty="0" smtClean="0"/>
          </a:p>
          <a:p>
            <a:pPr lvl="1"/>
            <a:r>
              <a:rPr lang="en-US" altLang="zh-CN" dirty="0" smtClean="0"/>
              <a:t>Dimensionality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1x1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conv)</a:t>
            </a:r>
            <a:endParaRPr lang="en-US" dirty="0"/>
          </a:p>
          <a:p>
            <a:pPr lvl="1"/>
            <a:r>
              <a:rPr lang="en-US" dirty="0" smtClean="0"/>
              <a:t>Multiple </a:t>
            </a:r>
            <a:r>
              <a:rPr lang="en-US" dirty="0"/>
              <a:t>receptive field sizes for convolution (1x1, 3x3, 5x5) </a:t>
            </a:r>
          </a:p>
          <a:p>
            <a:pPr lvl="1"/>
            <a:r>
              <a:rPr lang="en-US" dirty="0" smtClean="0"/>
              <a:t>Pooling </a:t>
            </a:r>
            <a:r>
              <a:rPr lang="en-US" dirty="0"/>
              <a:t>operation (3x3) </a:t>
            </a:r>
          </a:p>
          <a:p>
            <a:r>
              <a:rPr lang="en-US" dirty="0"/>
              <a:t>Concatenate all filter outputs together depth-wise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461" y="1479965"/>
            <a:ext cx="4161150" cy="263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0" y="4743526"/>
            <a:ext cx="5468772" cy="1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Softwares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Pytorch</a:t>
            </a:r>
            <a:r>
              <a:rPr lang="en-US" dirty="0" smtClean="0"/>
              <a:t> (developed by Yann </a:t>
            </a:r>
            <a:r>
              <a:rPr lang="en-US" dirty="0" err="1" smtClean="0"/>
              <a:t>LeCun</a:t>
            </a:r>
            <a:r>
              <a:rPr lang="en-US" dirty="0" smtClean="0"/>
              <a:t> and Facebook):</a:t>
            </a:r>
          </a:p>
          <a:p>
            <a:pPr lvl="1"/>
            <a:r>
              <a:rPr lang="en-US" dirty="0">
                <a:hlinkClick r:id="rId2"/>
              </a:rPr>
              <a:t>http://pytorch.org/tutorials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(developed by Google based on </a:t>
            </a:r>
            <a:r>
              <a:rPr lang="en-US" dirty="0" err="1" smtClean="0"/>
              <a:t>Caffe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https://www.tensorflow.org/tutorials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Theano</a:t>
            </a:r>
            <a:r>
              <a:rPr lang="en-US" dirty="0" smtClean="0"/>
              <a:t> (developed by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4"/>
              </a:rPr>
              <a:t>http://deeplearning.net/software/theano/tutorial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Keras</a:t>
            </a:r>
            <a:r>
              <a:rPr lang="en-US" b="1" dirty="0" smtClean="0"/>
              <a:t> (based on </a:t>
            </a:r>
            <a:r>
              <a:rPr lang="en-US" b="1" dirty="0" err="1" smtClean="0"/>
              <a:t>Tensorflow</a:t>
            </a:r>
            <a:r>
              <a:rPr lang="en-US" b="1" dirty="0" smtClean="0"/>
              <a:t> or </a:t>
            </a:r>
            <a:r>
              <a:rPr lang="en-US" b="1" dirty="0" err="1" smtClean="0"/>
              <a:t>Pytorch</a:t>
            </a:r>
            <a:r>
              <a:rPr lang="en-US" b="1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www.manning.com/books/deep-learning-with-python?a_aid=keras&amp;a_bid=76564dff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some examples by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743" y="624110"/>
            <a:ext cx="9318338" cy="1280890"/>
          </a:xfrm>
        </p:spPr>
        <p:txBody>
          <a:bodyPr/>
          <a:lstStyle/>
          <a:p>
            <a:r>
              <a:rPr lang="en-US" dirty="0" smtClean="0"/>
              <a:t>Some reference </a:t>
            </a:r>
            <a:r>
              <a:rPr lang="en-US" dirty="0" smtClean="0"/>
              <a:t>books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Deep Learning with </a:t>
            </a:r>
            <a:r>
              <a:rPr lang="en-US" dirty="0" smtClean="0">
                <a:hlinkClick r:id="rId2"/>
              </a:rPr>
              <a:t>Python, Manning Publications 2017</a:t>
            </a:r>
          </a:p>
          <a:p>
            <a:pPr lvl="1"/>
            <a:r>
              <a:rPr lang="en-US" dirty="0" smtClean="0">
                <a:hlinkClick r:id="rId2"/>
              </a:rPr>
              <a:t>by François Chollet</a:t>
            </a:r>
          </a:p>
          <a:p>
            <a:pPr lvl="1"/>
            <a:r>
              <a:rPr lang="en-US" dirty="0">
                <a:hlinkClick r:id="rId2"/>
              </a:rPr>
              <a:t>https://www.manning.com/books/deep-learning-with-python?a_aid=keras&amp;a_bid=76564dff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Deep Learning, MIT Press 2016</a:t>
            </a:r>
          </a:p>
          <a:p>
            <a:pPr lvl="1"/>
            <a:r>
              <a:rPr lang="en-US" dirty="0" smtClean="0">
                <a:hlinkClick r:id="rId2"/>
              </a:rPr>
              <a:t>By Ian Goodfellow, Yoshua Bengio, and Aaron Courville,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://www.deeplearningbook.org/</a:t>
            </a:r>
          </a:p>
          <a:p>
            <a:r>
              <a:rPr lang="en-US" dirty="0" smtClean="0"/>
              <a:t>Many other public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(</a:t>
            </a:r>
            <a:r>
              <a:rPr lang="en-US" dirty="0">
                <a:solidFill>
                  <a:srgbClr val="0070C0"/>
                </a:solidFill>
              </a:rPr>
              <a:t>Robbins–</a:t>
            </a:r>
            <a:r>
              <a:rPr lang="en-US" dirty="0" err="1">
                <a:solidFill>
                  <a:srgbClr val="0070C0"/>
                </a:solidFill>
              </a:rPr>
              <a:t>Monro</a:t>
            </a:r>
            <a:r>
              <a:rPr lang="en-US" dirty="0">
                <a:solidFill>
                  <a:srgbClr val="0070C0"/>
                </a:solidFill>
              </a:rPr>
              <a:t> 1950; Kiefer-Wolfowitz 1951</a:t>
            </a:r>
            <a:r>
              <a:rPr lang="en-US" dirty="0"/>
              <a:t>) 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70" y="3599628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76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2930</TotalTime>
  <Words>814</Words>
  <Application>Microsoft Macintosh PowerPoint</Application>
  <PresentationFormat>Widescreen</PresentationFormat>
  <Paragraphs>134</Paragraphs>
  <Slides>53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An Introduction to  Convolutional Neural Networks</vt:lpstr>
      <vt:lpstr>Summary</vt:lpstr>
      <vt:lpstr>Kaggle survey: Top ML Methods </vt:lpstr>
      <vt:lpstr>What type of data is used at work? https://www.kaggle.com/surveys/2017 </vt:lpstr>
      <vt:lpstr>Acknowledgement</vt:lpstr>
      <vt:lpstr>Some reference books on Deep Learning</vt:lpstr>
      <vt:lpstr>A Brief History of Neural Networks</vt:lpstr>
      <vt:lpstr>Perceptron: single-layer</vt:lpstr>
      <vt:lpstr>The Perceptron Algorithm</vt:lpstr>
      <vt:lpstr>Finite Stop of Perceptron for Separable Data</vt:lpstr>
      <vt:lpstr>Proof. </vt:lpstr>
      <vt:lpstr>Proof (continued, growth of |wk|)</vt:lpstr>
      <vt:lpstr>Proof (continued, projection on wopt)</vt:lpstr>
      <vt:lpstr>Proof (continued, combined bounds)</vt:lpstr>
      <vt:lpstr>Locality or Sparsity of Computation</vt:lpstr>
      <vt:lpstr>Convolutional Neural Networks: shift invariances and locality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Support Vector Machine (Max-Margin Classifier)</vt:lpstr>
      <vt:lpstr>MNIST Challenge Test Error: SVM vs. CNN LeCun et al. 1998</vt:lpstr>
      <vt:lpstr>LeNet</vt:lpstr>
      <vt:lpstr>Fully Connected Layer</vt:lpstr>
      <vt:lpstr>Convolution </vt:lpstr>
      <vt:lpstr>Convolution Layer: a first (blue) filter</vt:lpstr>
      <vt:lpstr>Convolution Layer: a second (green) filter</vt:lpstr>
      <vt:lpstr>Convolution Layer</vt:lpstr>
      <vt:lpstr>A Closer Look at Convolution: stride=1</vt:lpstr>
      <vt:lpstr>A Closer Look at Convolution: stride=2</vt:lpstr>
      <vt:lpstr>A Closer Look at Convolution: Padding</vt:lpstr>
      <vt:lpstr>ConvNet:</vt:lpstr>
      <vt:lpstr>Formula: NewImageSize =  floor((ImageSize – Filter + 2*Padding)/Stride + 1)</vt:lpstr>
      <vt:lpstr>ReLU</vt:lpstr>
      <vt:lpstr>Max Pooling</vt:lpstr>
      <vt:lpstr>2000-2010: The Era of SVM, Boosting, … as nights of Neural Networks</vt:lpstr>
      <vt:lpstr>Decision Trees and Boosting</vt:lpstr>
      <vt:lpstr>Around the year of 2012…</vt:lpstr>
      <vt:lpstr>Depth as function of year</vt:lpstr>
      <vt:lpstr>AlexNet (2012): Architecture</vt:lpstr>
      <vt:lpstr>AlexNet (2012): Dropout</vt:lpstr>
      <vt:lpstr>VGG (2014) [Simonyan-Zisserman’14]</vt:lpstr>
      <vt:lpstr>GoogLeNet [Szegedy et al., 2014]  </vt:lpstr>
      <vt:lpstr>ResNet (2015) [HGRS-15]</vt:lpstr>
      <vt:lpstr>Batch Normalization</vt:lpstr>
      <vt:lpstr>Batch Normalization</vt:lpstr>
      <vt:lpstr>BatchNorm at Test</vt:lpstr>
      <vt:lpstr>Complexity vs. Accuracy of Different Networks</vt:lpstr>
      <vt:lpstr>Inception-v4 = ResNet + Inception</vt:lpstr>
      <vt:lpstr>Deep Learning Softwares</vt:lpstr>
      <vt:lpstr>Show some examples by jupyter notebooks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198</cp:revision>
  <cp:lastPrinted>2021-10-05T04:51:39Z</cp:lastPrinted>
  <dcterms:created xsi:type="dcterms:W3CDTF">2018-01-08T12:07:28Z</dcterms:created>
  <dcterms:modified xsi:type="dcterms:W3CDTF">2021-10-05T04:51:52Z</dcterms:modified>
</cp:coreProperties>
</file>